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5" r:id="rId8"/>
    <p:sldId id="268" r:id="rId9"/>
    <p:sldId id="269" r:id="rId10"/>
    <p:sldId id="270" r:id="rId11"/>
    <p:sldId id="271" r:id="rId12"/>
    <p:sldId id="272" r:id="rId13"/>
    <p:sldId id="280" r:id="rId14"/>
    <p:sldId id="273" r:id="rId15"/>
    <p:sldId id="274" r:id="rId16"/>
    <p:sldId id="275" r:id="rId17"/>
    <p:sldId id="281" r:id="rId18"/>
    <p:sldId id="276" r:id="rId19"/>
    <p:sldId id="277" r:id="rId20"/>
    <p:sldId id="279"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194A5"/>
    <a:srgbClr val="39818F"/>
    <a:srgbClr val="47A1B3"/>
    <a:srgbClr val="3490A6"/>
    <a:srgbClr val="34A6A1"/>
    <a:srgbClr val="F7B047"/>
    <a:srgbClr val="F68426"/>
    <a:srgbClr val="ECA902"/>
    <a:srgbClr val="339966"/>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80" d="100"/>
          <a:sy n="80" d="100"/>
        </p:scale>
        <p:origin x="-186"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14-09-2013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14-09-2013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descr="Imagen2.jpg"/>
          <p:cNvPicPr>
            <a:picLocks noChangeAspect="1"/>
          </p:cNvPicPr>
          <p:nvPr/>
        </p:nvPicPr>
        <p:blipFill>
          <a:blip r:embed="rId3" cstate="print"/>
          <a:stretch>
            <a:fillRect/>
          </a:stretch>
        </p:blipFill>
        <p:spPr>
          <a:xfrm>
            <a:off x="0" y="6844"/>
            <a:ext cx="9144000" cy="6844311"/>
          </a:xfrm>
          <a:prstGeom prst="rect">
            <a:avLst/>
          </a:prstGeom>
        </p:spPr>
      </p:pic>
      <p:pic>
        <p:nvPicPr>
          <p:cNvPr id="9"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2 Subtítulo"/>
          <p:cNvSpPr txBox="1">
            <a:spLocks/>
          </p:cNvSpPr>
          <p:nvPr/>
        </p:nvSpPr>
        <p:spPr>
          <a:xfrm>
            <a:off x="4751512" y="1772816"/>
            <a:ext cx="4392488" cy="576064"/>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Endothermic</a:t>
            </a:r>
            <a:r>
              <a:rPr kumimoji="0" lang="es-CL" sz="2400" b="1" i="0" u="none" strike="noStrike" kern="1200" cap="none" spc="0" normalizeH="0" baseline="0" noProof="0" dirty="0" smtClean="0">
                <a:ln>
                  <a:noFill/>
                </a:ln>
                <a:solidFill>
                  <a:schemeClr val="bg1"/>
                </a:solidFill>
                <a:effectLst/>
                <a:uLnTx/>
                <a:uFillTx/>
                <a:latin typeface="+mj-lt"/>
                <a:ea typeface="+mn-ea"/>
                <a:cs typeface="+mn-cs"/>
              </a:rPr>
              <a:t> and </a:t>
            </a: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exothermic</a:t>
            </a:r>
            <a:r>
              <a:rPr kumimoji="0" lang="es-CL" sz="2400" b="1" i="0" u="none" strike="noStrike" kern="1200" cap="none" spc="0" normalizeH="0" baseline="0" noProof="0" dirty="0" smtClean="0">
                <a:ln>
                  <a:noFill/>
                </a:ln>
                <a:solidFill>
                  <a:schemeClr val="bg1"/>
                </a:solidFill>
                <a:effectLst/>
                <a:uLnTx/>
                <a:uFillTx/>
                <a:latin typeface="+mj-lt"/>
                <a:ea typeface="+mn-ea"/>
                <a:cs typeface="+mn-cs"/>
              </a:rPr>
              <a:t> </a:t>
            </a:r>
            <a:r>
              <a:rPr kumimoji="0" lang="es-CL" sz="2400" b="1" i="0" u="none" strike="noStrike" kern="1200" cap="none" spc="0" normalizeH="0" baseline="0" noProof="0" dirty="0" err="1" smtClean="0">
                <a:ln>
                  <a:noFill/>
                </a:ln>
                <a:solidFill>
                  <a:schemeClr val="bg1"/>
                </a:solidFill>
                <a:effectLst/>
                <a:uLnTx/>
                <a:uFillTx/>
                <a:latin typeface="+mj-lt"/>
                <a:ea typeface="+mn-ea"/>
                <a:cs typeface="+mn-cs"/>
              </a:rPr>
              <a:t>reactions</a:t>
            </a:r>
            <a:endParaRPr kumimoji="0" lang="es-CL" sz="2400" b="1" i="0" u="none" strike="noStrike" kern="1200" cap="none" spc="0" normalizeH="0" baseline="0" noProof="0" dirty="0" smtClean="0">
              <a:ln>
                <a:noFill/>
              </a:ln>
              <a:solidFill>
                <a:schemeClr val="bg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2400" b="0" i="0" u="none" strike="noStrike" kern="1200" cap="none" spc="0" normalizeH="0" baseline="30000" noProof="0" dirty="0">
              <a:ln>
                <a:noFill/>
              </a:ln>
              <a:solidFill>
                <a:schemeClr val="bg1"/>
              </a:solidFill>
              <a:effectLst/>
              <a:uLnTx/>
              <a:uFillTx/>
              <a:latin typeface="Frutiger 55 Roman" pitchFamily="34" charset="0"/>
              <a:ea typeface="+mn-ea"/>
              <a:cs typeface="+mn-cs"/>
            </a:endParaRPr>
          </a:p>
        </p:txBody>
      </p:sp>
      <p:sp>
        <p:nvSpPr>
          <p:cNvPr id="11" name="10 CuadroTexto"/>
          <p:cNvSpPr txBox="1"/>
          <p:nvPr/>
        </p:nvSpPr>
        <p:spPr>
          <a:xfrm>
            <a:off x="4788024" y="2132856"/>
            <a:ext cx="3672408" cy="461665"/>
          </a:xfrm>
          <a:prstGeom prst="rect">
            <a:avLst/>
          </a:prstGeom>
          <a:noFill/>
        </p:spPr>
        <p:txBody>
          <a:bodyPr wrap="square" rtlCol="0">
            <a:spAutoFit/>
          </a:bodyPr>
          <a:lstStyle/>
          <a:p>
            <a:pPr algn="just"/>
            <a:r>
              <a:rPr lang="en-US" sz="1200" dirty="0" smtClean="0">
                <a:solidFill>
                  <a:srgbClr val="FFFF66"/>
                </a:solidFill>
              </a:rPr>
              <a:t>Performing different measurements to examine which reactions release or consume heat.</a:t>
            </a:r>
            <a:endParaRPr lang="es-CL" sz="1200" dirty="0">
              <a:solidFill>
                <a:srgbClr val="FFFF66"/>
              </a:solidFill>
            </a:endParaRPr>
          </a:p>
        </p:txBody>
      </p:sp>
    </p:spTree>
    <p:extLst>
      <p:ext uri="{BB962C8B-B14F-4D97-AF65-F5344CB8AC3E}">
        <p14:creationId xmlns=""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475656" y="2200500"/>
            <a:ext cx="6768752" cy="830997"/>
          </a:xfrm>
          <a:prstGeom prst="rect">
            <a:avLst/>
          </a:prstGeom>
          <a:noFill/>
        </p:spPr>
        <p:txBody>
          <a:bodyPr wrap="square" rtlCol="0">
            <a:spAutoFit/>
          </a:bodyPr>
          <a:lstStyle/>
          <a:p>
            <a:pPr lvl="0" algn="just"/>
            <a:r>
              <a:rPr lang="en-US" sz="1600" dirty="0"/>
              <a:t>Click </a:t>
            </a:r>
            <a:r>
              <a:rPr lang="en-US" sz="1600" dirty="0" smtClean="0"/>
              <a:t>on        to </a:t>
            </a:r>
            <a:r>
              <a:rPr lang="en-US" sz="1600" dirty="0"/>
              <a:t>configure the </a:t>
            </a:r>
            <a:r>
              <a:rPr lang="en-US" sz="1600" dirty="0" err="1"/>
              <a:t>Labdisc</a:t>
            </a:r>
            <a:r>
              <a:rPr lang="en-US" sz="1600" dirty="0"/>
              <a:t>. Select </a:t>
            </a:r>
            <a:r>
              <a:rPr lang="en-US" sz="1600" dirty="0" smtClean="0"/>
              <a:t>external temperature </a:t>
            </a:r>
            <a:r>
              <a:rPr lang="en-US" sz="1600" dirty="0"/>
              <a:t>in the “Logger Setup” window. Enter </a:t>
            </a:r>
            <a:r>
              <a:rPr lang="en-US" sz="1600" dirty="0" smtClean="0"/>
              <a:t>“1/s” </a:t>
            </a:r>
            <a:r>
              <a:rPr lang="en-US" sz="1600" dirty="0"/>
              <a:t>for </a:t>
            </a:r>
            <a:r>
              <a:rPr lang="en-US" sz="1600" dirty="0" smtClean="0"/>
              <a:t>Rate and “1000” for Samples.</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85467" y="2132856"/>
            <a:ext cx="386333" cy="362919"/>
          </a:xfrm>
          <a:prstGeom prst="rect">
            <a:avLst/>
          </a:prstGeom>
        </p:spPr>
      </p:pic>
      <p:sp>
        <p:nvSpPr>
          <p:cNvPr id="10" name="9 Elipse"/>
          <p:cNvSpPr/>
          <p:nvPr/>
        </p:nvSpPr>
        <p:spPr>
          <a:xfrm>
            <a:off x="12894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2595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r>
              <a:rPr lang="es-ES_tradnl" sz="2400" b="1" baseline="30000" dirty="0" smtClean="0">
                <a:solidFill>
                  <a:schemeClr val="bg1"/>
                </a:solidFill>
                <a:latin typeface="+mj-lt"/>
                <a:cs typeface="Calibri" pitchFamily="34" charset="0"/>
              </a:rPr>
              <a:t> </a:t>
            </a:r>
            <a:endParaRPr lang="es-ES_tradnl" sz="2400" b="1" baseline="30000" dirty="0">
              <a:solidFill>
                <a:schemeClr val="bg1"/>
              </a:solidFill>
              <a:latin typeface="+mj-lt"/>
              <a:cs typeface="Calibri" pitchFamily="34" charset="0"/>
            </a:endParaRPr>
          </a:p>
        </p:txBody>
      </p:sp>
      <p:sp>
        <p:nvSpPr>
          <p:cNvPr id="17" name="16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15" name="14 Imagen" descr="Config.png"/>
          <p:cNvPicPr>
            <a:picLocks noChangeAspect="1"/>
          </p:cNvPicPr>
          <p:nvPr/>
        </p:nvPicPr>
        <p:blipFill>
          <a:blip r:embed="rId3" cstate="print"/>
          <a:stretch>
            <a:fillRect/>
          </a:stretch>
        </p:blipFill>
        <p:spPr>
          <a:xfrm>
            <a:off x="2915816" y="2916371"/>
            <a:ext cx="3528392" cy="3761102"/>
          </a:xfrm>
          <a:prstGeom prst="rect">
            <a:avLst/>
          </a:prstGeom>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830997"/>
          </a:xfrm>
          <a:prstGeom prst="rect">
            <a:avLst/>
          </a:prstGeom>
          <a:noFill/>
        </p:spPr>
        <p:txBody>
          <a:bodyPr wrap="square" rtlCol="0">
            <a:spAutoFit/>
          </a:bodyPr>
          <a:lstStyle/>
          <a:p>
            <a:pPr lvl="0"/>
            <a:r>
              <a:rPr lang="en-US" sz="1600" dirty="0"/>
              <a:t>Once you have finished the sensor configuration start measuring by </a:t>
            </a:r>
            <a:r>
              <a:rPr lang="en-US" sz="1600" dirty="0" smtClean="0"/>
              <a:t>clicking         .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        </a:t>
            </a:r>
            <a:endParaRPr lang="es-CL" sz="1600" dirty="0"/>
          </a:p>
        </p:txBody>
      </p:sp>
      <p:pic>
        <p:nvPicPr>
          <p:cNvPr id="8" name="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66738" y="2744250"/>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31822" y="322075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es-CL" sz="1400" dirty="0" smtClean="0"/>
              <a:t>4</a:t>
            </a:r>
          </a:p>
        </p:txBody>
      </p:sp>
      <p:sp>
        <p:nvSpPr>
          <p:cNvPr id="12" name="11 Elipse"/>
          <p:cNvSpPr/>
          <p:nvPr/>
        </p:nvSpPr>
        <p:spPr>
          <a:xfrm>
            <a:off x="1037510" y="333550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7632" y="3284984"/>
            <a:ext cx="277200" cy="288000"/>
          </a:xfrm>
          <a:prstGeom prst="rect">
            <a:avLst/>
          </a:prstGeom>
          <a:noFill/>
        </p:spPr>
        <p:txBody>
          <a:bodyPr wrap="none" rtlCol="0">
            <a:spAutoFit/>
          </a:bodyPr>
          <a:lstStyle/>
          <a:p>
            <a:r>
              <a:rPr lang="es-CL" sz="1400" dirty="0" smtClean="0"/>
              <a:t>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8" name="17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Tree>
    <p:extLst>
      <p:ext uri="{BB962C8B-B14F-4D97-AF65-F5344CB8AC3E}">
        <p14:creationId xmlns="" xmlns:p14="http://schemas.microsoft.com/office/powerpoint/2010/main" val="3858338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11 CuadroTexto"/>
          <p:cNvSpPr txBox="1"/>
          <p:nvPr/>
        </p:nvSpPr>
        <p:spPr>
          <a:xfrm>
            <a:off x="1619672" y="2708920"/>
            <a:ext cx="3744416" cy="3046988"/>
          </a:xfrm>
          <a:prstGeom prst="rect">
            <a:avLst/>
          </a:prstGeom>
          <a:noFill/>
        </p:spPr>
        <p:txBody>
          <a:bodyPr wrap="square" rtlCol="0">
            <a:spAutoFit/>
          </a:bodyPr>
          <a:lstStyle/>
          <a:p>
            <a:pPr algn="just"/>
            <a:r>
              <a:rPr lang="en-US" sz="1600" dirty="0" smtClean="0"/>
              <a:t>Pour 60 ml of acetic acid into the polystyrene cup and start the temperature measurements. </a:t>
            </a:r>
          </a:p>
          <a:p>
            <a:pPr algn="just"/>
            <a:endParaRPr lang="es-CL" sz="1600" dirty="0" smtClean="0"/>
          </a:p>
          <a:p>
            <a:pPr algn="just"/>
            <a:r>
              <a:rPr lang="en-US" sz="1600" dirty="0" smtClean="0"/>
              <a:t>Weigh 3 grams of sodium bicarbonate and add it to the solution. Do not stir the compounds. Observe the temperature variations.</a:t>
            </a:r>
          </a:p>
          <a:p>
            <a:pPr algn="just"/>
            <a:endParaRPr lang="es-CL" sz="1600" dirty="0" smtClean="0"/>
          </a:p>
          <a:p>
            <a:pPr algn="just"/>
            <a:r>
              <a:rPr lang="en-US" sz="1600" dirty="0" smtClean="0"/>
              <a:t>Once the temperature is stabilized, stop the Labdisc, take out the temperature probe and dry it.</a:t>
            </a:r>
            <a:endParaRPr lang="es-CL" sz="1600" dirty="0" smtClean="0"/>
          </a:p>
        </p:txBody>
      </p:sp>
      <p:sp>
        <p:nvSpPr>
          <p:cNvPr id="11"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r>
              <a:rPr lang="es-ES_tradnl" sz="2400" b="1" baseline="30000" dirty="0" smtClean="0">
                <a:solidFill>
                  <a:schemeClr val="bg1"/>
                </a:solidFill>
                <a:latin typeface="+mj-lt"/>
                <a:cs typeface="Calibri" pitchFamily="34" charset="0"/>
              </a:rPr>
              <a:t> </a:t>
            </a:r>
            <a:endParaRPr lang="es-ES_tradnl" sz="2400" b="1" baseline="30000" dirty="0">
              <a:solidFill>
                <a:schemeClr val="bg1"/>
              </a:solidFill>
              <a:latin typeface="+mj-lt"/>
              <a:cs typeface="Calibri" pitchFamily="34" charset="0"/>
            </a:endParaRPr>
          </a:p>
        </p:txBody>
      </p:sp>
      <p:sp>
        <p:nvSpPr>
          <p:cNvPr id="13" name="12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3922" y="2737827"/>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31640" y="371931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33922" y="494345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9 Imagen" descr="Montaje.jpg"/>
          <p:cNvPicPr>
            <a:picLocks noChangeAspect="1"/>
          </p:cNvPicPr>
          <p:nvPr/>
        </p:nvPicPr>
        <p:blipFill>
          <a:blip r:embed="rId6" cstate="print"/>
          <a:srcRect l="10294" t="41714" r="7354"/>
          <a:stretch>
            <a:fillRect/>
          </a:stretch>
        </p:blipFill>
        <p:spPr>
          <a:xfrm>
            <a:off x="5580112" y="2780928"/>
            <a:ext cx="2880320" cy="2817210"/>
          </a:xfrm>
          <a:prstGeom prst="rect">
            <a:avLst/>
          </a:prstGeom>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7" name="16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5" name="4 Imagen" descr="Imagen1.jpg"/>
          <p:cNvPicPr>
            <a:picLocks noChangeAspect="1"/>
          </p:cNvPicPr>
          <p:nvPr/>
        </p:nvPicPr>
        <p:blipFill>
          <a:blip r:embed="rId2" cstate="print"/>
          <a:stretch>
            <a:fillRect/>
          </a:stretch>
        </p:blipFill>
        <p:spPr>
          <a:xfrm>
            <a:off x="0" y="9144"/>
            <a:ext cx="9144000" cy="6839712"/>
          </a:xfrm>
          <a:prstGeom prst="rect">
            <a:avLst/>
          </a:prstGeom>
        </p:spPr>
      </p:pic>
      <p:sp>
        <p:nvSpPr>
          <p:cNvPr id="7" name="2 Subtítulo"/>
          <p:cNvSpPr txBox="1">
            <a:spLocks/>
          </p:cNvSpPr>
          <p:nvPr/>
        </p:nvSpPr>
        <p:spPr>
          <a:xfrm>
            <a:off x="5508104"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9" name="8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
        <p:nvSpPr>
          <p:cNvPr id="11" name="10 Rectángulo"/>
          <p:cNvSpPr/>
          <p:nvPr/>
        </p:nvSpPr>
        <p:spPr>
          <a:xfrm>
            <a:off x="1835696" y="2708920"/>
            <a:ext cx="5544616" cy="1569660"/>
          </a:xfrm>
          <a:prstGeom prst="rect">
            <a:avLst/>
          </a:prstGeom>
        </p:spPr>
        <p:txBody>
          <a:bodyPr wrap="square">
            <a:spAutoFit/>
          </a:bodyPr>
          <a:lstStyle/>
          <a:p>
            <a:pPr algn="just"/>
            <a:r>
              <a:rPr lang="en-US" sz="1600" dirty="0" smtClean="0"/>
              <a:t>Pour 50 ml of water in a new polystyrene cup and make a new temperature recording </a:t>
            </a:r>
          </a:p>
          <a:p>
            <a:pPr algn="just"/>
            <a:endParaRPr lang="es-CL" sz="1600" dirty="0" smtClean="0"/>
          </a:p>
          <a:p>
            <a:pPr algn="just"/>
            <a:r>
              <a:rPr lang="en-US" sz="1600" dirty="0" smtClean="0"/>
              <a:t>After that, pour 25 ml of </a:t>
            </a:r>
            <a:r>
              <a:rPr lang="en-US" sz="1600" dirty="0" err="1" smtClean="0"/>
              <a:t>HCl</a:t>
            </a:r>
            <a:r>
              <a:rPr lang="en-US" sz="1600" dirty="0" smtClean="0"/>
              <a:t> [0,1 M] and observe your measurements on the screen. At the end of the experiment, stop the </a:t>
            </a:r>
            <a:r>
              <a:rPr lang="en-US" sz="1600" dirty="0" err="1" smtClean="0"/>
              <a:t>Labdisc</a:t>
            </a:r>
            <a:r>
              <a:rPr lang="en-US" sz="1600" dirty="0" smtClean="0"/>
              <a:t>.</a:t>
            </a:r>
            <a:endParaRPr lang="es-CL" sz="1600" dirty="0"/>
          </a:p>
        </p:txBody>
      </p:sp>
      <p:pic>
        <p:nvPicPr>
          <p:cNvPr id="12"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7938" y="2783210"/>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7938" y="3501008"/>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6336" y="2564904"/>
            <a:ext cx="371475" cy="352425"/>
          </a:xfrm>
          <a:prstGeom prst="rect">
            <a:avLst/>
          </a:prstGeom>
        </p:spPr>
      </p:pic>
      <p:pic>
        <p:nvPicPr>
          <p:cNvPr id="9" name="8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79912" y="4221088"/>
            <a:ext cx="307534" cy="360040"/>
          </a:xfrm>
          <a:prstGeom prst="rect">
            <a:avLst/>
          </a:prstGeom>
        </p:spPr>
      </p:pic>
      <p:sp>
        <p:nvSpPr>
          <p:cNvPr id="19"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20" name="19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1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59632" y="263919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59632" y="335927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59632" y="4079354"/>
            <a:ext cx="285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691680" y="2492896"/>
            <a:ext cx="6264696" cy="2062103"/>
          </a:xfrm>
          <a:prstGeom prst="rect">
            <a:avLst/>
          </a:prstGeom>
          <a:noFill/>
        </p:spPr>
        <p:txBody>
          <a:bodyPr wrap="square" rtlCol="0">
            <a:spAutoFit/>
          </a:bodyPr>
          <a:lstStyle/>
          <a:p>
            <a:r>
              <a:rPr lang="en-US" sz="1600" dirty="0" smtClean="0"/>
              <a:t>Label parts of the curve according to the experimental stages with the   </a:t>
            </a:r>
            <a:r>
              <a:rPr lang="es-CL" sz="1600" dirty="0" smtClean="0"/>
              <a:t> </a:t>
            </a:r>
            <a:r>
              <a:rPr lang="en-US" sz="1600" dirty="0" smtClean="0"/>
              <a:t>       tool.</a:t>
            </a:r>
            <a:endParaRPr lang="es-CL" sz="1600" dirty="0" smtClean="0"/>
          </a:p>
          <a:p>
            <a:endParaRPr lang="en-US" sz="1600" dirty="0" smtClean="0"/>
          </a:p>
          <a:p>
            <a:r>
              <a:rPr lang="en-US" sz="1600" dirty="0" smtClean="0"/>
              <a:t>After that, show temperature values from the initial and final states with the markers, by  clicking on the curve sections          .     </a:t>
            </a:r>
          </a:p>
          <a:p>
            <a:endParaRPr lang="en-US" sz="1600" dirty="0" smtClean="0"/>
          </a:p>
          <a:p>
            <a:pPr lvl="0"/>
            <a:r>
              <a:rPr lang="en-US" sz="1600" dirty="0" smtClean="0"/>
              <a:t>Maximum and minimum values of temperature can also be observed using the statistics tool           from the menu.</a:t>
            </a:r>
            <a:endParaRPr lang="es-CL" sz="1400" dirty="0"/>
          </a:p>
        </p:txBody>
      </p:sp>
      <p:pic>
        <p:nvPicPr>
          <p:cNvPr id="24" name="23 Imagen"/>
          <p:cNvPicPr/>
          <p:nvPr/>
        </p:nvPicPr>
        <p:blipFill>
          <a:blip r:embed="rId8" cstate="print"/>
          <a:srcRect/>
          <a:stretch>
            <a:fillRect/>
          </a:stretch>
        </p:blipFill>
        <p:spPr bwMode="auto">
          <a:xfrm>
            <a:off x="5652120" y="3573016"/>
            <a:ext cx="345212" cy="332687"/>
          </a:xfrm>
          <a:prstGeom prst="rect">
            <a:avLst/>
          </a:prstGeom>
          <a:noFill/>
          <a:ln w="9525">
            <a:noFill/>
            <a:miter lim="800000"/>
            <a:headEnd/>
            <a:tailEnd/>
          </a:ln>
        </p:spPr>
      </p:pic>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2708920"/>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6" y="2636911"/>
            <a:ext cx="504825" cy="447675"/>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8" y="2843063"/>
            <a:ext cx="5729266" cy="307777"/>
          </a:xfrm>
          <a:prstGeom prst="rect">
            <a:avLst/>
          </a:prstGeom>
          <a:noFill/>
        </p:spPr>
        <p:txBody>
          <a:bodyPr wrap="square" rtlCol="0">
            <a:spAutoFit/>
          </a:bodyPr>
          <a:lstStyle/>
          <a:p>
            <a:r>
              <a:rPr lang="en-US" sz="1400" b="1" dirty="0"/>
              <a:t>How do the results relate to your initial hypothesis? Explain.</a:t>
            </a:r>
            <a:endParaRPr lang="es-CL" sz="1400" dirty="0"/>
          </a:p>
        </p:txBody>
      </p:sp>
      <p:pic>
        <p:nvPicPr>
          <p:cNvPr id="18" name="1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26864" y="4725145"/>
            <a:ext cx="6267450" cy="648071"/>
          </a:xfrm>
          <a:prstGeom prst="rect">
            <a:avLst/>
          </a:prstGeom>
        </p:spPr>
      </p:pic>
      <p:pic>
        <p:nvPicPr>
          <p:cNvPr id="19" name="18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48679" y="4653137"/>
            <a:ext cx="504825" cy="447675"/>
          </a:xfrm>
          <a:prstGeom prst="rect">
            <a:avLst/>
          </a:prstGeom>
        </p:spPr>
      </p:pic>
      <p:sp>
        <p:nvSpPr>
          <p:cNvPr id="20" name="19 CuadroTexto"/>
          <p:cNvSpPr txBox="1"/>
          <p:nvPr/>
        </p:nvSpPr>
        <p:spPr>
          <a:xfrm>
            <a:off x="1844600" y="4797152"/>
            <a:ext cx="5967760" cy="523220"/>
          </a:xfrm>
          <a:prstGeom prst="rect">
            <a:avLst/>
          </a:prstGeom>
          <a:noFill/>
        </p:spPr>
        <p:txBody>
          <a:bodyPr wrap="square" rtlCol="0">
            <a:spAutoFit/>
          </a:bodyPr>
          <a:lstStyle/>
          <a:p>
            <a:r>
              <a:rPr lang="en-US" sz="1400" b="1" dirty="0" smtClean="0"/>
              <a:t>Did you find comparative differences between reactions? Remember your observations.</a:t>
            </a:r>
            <a:endParaRPr lang="es-CL" sz="1400" dirty="0"/>
          </a:p>
        </p:txBody>
      </p:sp>
      <p:sp>
        <p:nvSpPr>
          <p:cNvPr id="23"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24" name="23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21" name="2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9825" y="3717032"/>
            <a:ext cx="6267450" cy="576064"/>
          </a:xfrm>
          <a:prstGeom prst="rect">
            <a:avLst/>
          </a:prstGeom>
        </p:spPr>
      </p:pic>
      <p:pic>
        <p:nvPicPr>
          <p:cNvPr id="22" name="2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1639" y="3645024"/>
            <a:ext cx="504000" cy="446944"/>
          </a:xfrm>
          <a:prstGeom prst="rect">
            <a:avLst/>
          </a:prstGeom>
        </p:spPr>
      </p:pic>
      <p:sp>
        <p:nvSpPr>
          <p:cNvPr id="25" name="24 CuadroTexto"/>
          <p:cNvSpPr txBox="1"/>
          <p:nvPr/>
        </p:nvSpPr>
        <p:spPr>
          <a:xfrm>
            <a:off x="1835696" y="3769875"/>
            <a:ext cx="5977707" cy="523220"/>
          </a:xfrm>
          <a:prstGeom prst="rect">
            <a:avLst/>
          </a:prstGeom>
          <a:noFill/>
        </p:spPr>
        <p:txBody>
          <a:bodyPr wrap="square" rtlCol="0">
            <a:spAutoFit/>
          </a:bodyPr>
          <a:lstStyle/>
          <a:p>
            <a:r>
              <a:rPr lang="en-US" sz="1400" b="1" dirty="0"/>
              <a:t>What </a:t>
            </a:r>
            <a:r>
              <a:rPr lang="en-US" sz="1400" b="1" dirty="0" smtClean="0"/>
              <a:t>were the temperatures before and after mixing the compounds in each reaction?</a:t>
            </a:r>
            <a:endParaRPr lang="es-CL" sz="1400" dirty="0"/>
          </a:p>
        </p:txBody>
      </p:sp>
    </p:spTree>
    <p:extLst>
      <p:ext uri="{BB962C8B-B14F-4D97-AF65-F5344CB8AC3E}">
        <p14:creationId xmlns="" xmlns:p14="http://schemas.microsoft.com/office/powerpoint/2010/main" val="1449309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508104"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521479" y="2276872"/>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869703" y="2348880"/>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2" name="11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13" name="12 Imagen" descr="Endotérmica.jpg"/>
          <p:cNvPicPr>
            <a:picLocks noChangeAspect="1"/>
          </p:cNvPicPr>
          <p:nvPr/>
        </p:nvPicPr>
        <p:blipFill>
          <a:blip r:embed="rId3" cstate="print"/>
          <a:stretch>
            <a:fillRect/>
          </a:stretch>
        </p:blipFill>
        <p:spPr>
          <a:xfrm>
            <a:off x="1362168" y="2924944"/>
            <a:ext cx="6450192" cy="3310718"/>
          </a:xfrm>
          <a:prstGeom prst="rect">
            <a:avLst/>
          </a:prstGeom>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2" name="11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8" name="7 Imagen" descr="Imagen3.jpg"/>
          <p:cNvPicPr>
            <a:picLocks noChangeAspect="1"/>
          </p:cNvPicPr>
          <p:nvPr/>
        </p:nvPicPr>
        <p:blipFill>
          <a:blip r:embed="rId2" cstate="print"/>
          <a:stretch>
            <a:fillRect/>
          </a:stretch>
        </p:blipFill>
        <p:spPr>
          <a:xfrm>
            <a:off x="0" y="9144"/>
            <a:ext cx="9144000" cy="6839712"/>
          </a:xfrm>
          <a:prstGeom prst="rect">
            <a:avLst/>
          </a:prstGeom>
        </p:spPr>
      </p:pic>
      <p:sp>
        <p:nvSpPr>
          <p:cNvPr id="9" name="2 Subtítulo"/>
          <p:cNvSpPr txBox="1">
            <a:spLocks/>
          </p:cNvSpPr>
          <p:nvPr/>
        </p:nvSpPr>
        <p:spPr>
          <a:xfrm>
            <a:off x="5436096" y="1863408"/>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436096" y="1194897"/>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3" name="12 CuadroTexto"/>
          <p:cNvSpPr txBox="1"/>
          <p:nvPr/>
        </p:nvSpPr>
        <p:spPr>
          <a:xfrm>
            <a:off x="5436096" y="1408306"/>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4" name="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5616" y="2276871"/>
            <a:ext cx="7200800" cy="3715253"/>
          </a:xfrm>
          <a:prstGeom prst="rect">
            <a:avLst/>
          </a:prstGeom>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0570" y="2659066"/>
            <a:ext cx="6267450" cy="1118647"/>
          </a:xfrm>
          <a:prstGeom prst="rect">
            <a:avLst/>
          </a:prstGeom>
        </p:spPr>
      </p:pic>
      <p:pic>
        <p:nvPicPr>
          <p:cNvPr id="4" name="3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182960" y="2398887"/>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87016" y="2481570"/>
            <a:ext cx="6048672" cy="1523494"/>
          </a:xfrm>
          <a:prstGeom prst="rect">
            <a:avLst/>
          </a:prstGeom>
          <a:noFill/>
        </p:spPr>
        <p:txBody>
          <a:bodyPr wrap="square" rtlCol="0">
            <a:spAutoFit/>
          </a:bodyPr>
          <a:lstStyle/>
          <a:p>
            <a:r>
              <a:rPr lang="en-US" sz="1400" dirty="0"/>
              <a:t> </a:t>
            </a:r>
            <a:r>
              <a:rPr lang="en-US" sz="1400" b="1" dirty="0" smtClean="0"/>
              <a:t>What criterion would you use to define the type of reaction in each case?</a:t>
            </a:r>
          </a:p>
          <a:p>
            <a:endParaRPr lang="en-US" sz="1100" dirty="0"/>
          </a:p>
          <a:p>
            <a:pPr algn="just"/>
            <a:r>
              <a:rPr lang="en-US" sz="1300" dirty="0" smtClean="0"/>
              <a:t>Students </a:t>
            </a:r>
            <a:r>
              <a:rPr lang="en-US" sz="1300" dirty="0"/>
              <a:t>should </a:t>
            </a:r>
            <a:r>
              <a:rPr lang="en-US" sz="1300" dirty="0" smtClean="0"/>
              <a:t>point out based on the theoretical background that </a:t>
            </a:r>
            <a:r>
              <a:rPr lang="en-US" sz="1300" dirty="0"/>
              <a:t>the </a:t>
            </a:r>
            <a:r>
              <a:rPr lang="en-US" sz="1300" dirty="0" smtClean="0"/>
              <a:t>difference between final and initial temperature is enough to determine the type of reaction in each case. Exothermic reactions release energy in form of heat and endothermic reactions absorb heat energy from the environment.</a:t>
            </a:r>
            <a:endParaRPr lang="es-CL" sz="1300" dirty="0"/>
          </a:p>
          <a:p>
            <a:endParaRPr lang="es-CL" sz="1400" dirty="0"/>
          </a:p>
        </p:txBody>
      </p:sp>
      <p:pic>
        <p:nvPicPr>
          <p:cNvPr id="11" name="10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0570" y="4257518"/>
            <a:ext cx="6267450" cy="2051802"/>
          </a:xfrm>
          <a:prstGeom prst="rect">
            <a:avLst/>
          </a:prstGeom>
        </p:spPr>
      </p:pic>
      <p:sp>
        <p:nvSpPr>
          <p:cNvPr id="14"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5" name="14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
        <p:nvSpPr>
          <p:cNvPr id="16" name="15 Rectángulo redondeado"/>
          <p:cNvSpPr/>
          <p:nvPr/>
        </p:nvSpPr>
        <p:spPr>
          <a:xfrm>
            <a:off x="1470992" y="4269402"/>
            <a:ext cx="6264696" cy="3600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16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182960" y="3997339"/>
            <a:ext cx="6629400" cy="416079"/>
          </a:xfrm>
          <a:prstGeom prst="rect">
            <a:avLst/>
          </a:prstGeom>
        </p:spPr>
      </p:pic>
      <p:sp>
        <p:nvSpPr>
          <p:cNvPr id="18" name="17 CuadroTexto"/>
          <p:cNvSpPr txBox="1"/>
          <p:nvPr/>
        </p:nvSpPr>
        <p:spPr>
          <a:xfrm>
            <a:off x="1687016" y="4066326"/>
            <a:ext cx="6048672" cy="2569934"/>
          </a:xfrm>
          <a:prstGeom prst="rect">
            <a:avLst/>
          </a:prstGeom>
          <a:noFill/>
        </p:spPr>
        <p:txBody>
          <a:bodyPr wrap="square" rtlCol="0">
            <a:spAutoFit/>
          </a:bodyPr>
          <a:lstStyle/>
          <a:p>
            <a:r>
              <a:rPr lang="en-US" sz="1400" b="1" dirty="0"/>
              <a:t>Why </a:t>
            </a:r>
            <a:r>
              <a:rPr lang="en-US" sz="1400" b="1" dirty="0" smtClean="0"/>
              <a:t>are the reactions exothermic and endothermic in terms of bond breaking and bond making?  </a:t>
            </a:r>
            <a:endParaRPr lang="es-CL" sz="1400" dirty="0"/>
          </a:p>
          <a:p>
            <a:endParaRPr lang="en-US" sz="1300" dirty="0"/>
          </a:p>
          <a:p>
            <a:pPr algn="just"/>
            <a:r>
              <a:rPr lang="en-US" sz="1300" dirty="0"/>
              <a:t>Students should </a:t>
            </a:r>
            <a:r>
              <a:rPr lang="en-US" sz="1300" dirty="0" smtClean="0"/>
              <a:t>deduce that the compounds or reactants interact during the reactions.  They have to consider that b</a:t>
            </a:r>
            <a:r>
              <a:rPr lang="en-US" sz="1400" dirty="0" smtClean="0"/>
              <a:t>reaking a chemical bond requires energy and forming a chemical bond will release energy as a net result. </a:t>
            </a:r>
            <a:r>
              <a:rPr lang="en-US" sz="1300" dirty="0" smtClean="0"/>
              <a:t>In the case of endothermic reaction, vinegar and baking soda are combined to form a new molecular structure which stores the absorbed heat energy from the surroundings. On the other hand, the bond of dissolved </a:t>
            </a:r>
            <a:r>
              <a:rPr lang="en-US" sz="1300" dirty="0" err="1" smtClean="0"/>
              <a:t>HCl</a:t>
            </a:r>
            <a:r>
              <a:rPr lang="en-US" sz="1300" dirty="0" smtClean="0"/>
              <a:t> is broken first, but the hydrogen ion then reacts with water molecules to form a complex due to the “hydration” of the hydrogen positive ion.   </a:t>
            </a:r>
            <a:endParaRPr lang="es-CL" sz="1300" dirty="0"/>
          </a:p>
          <a:p>
            <a:pPr algn="just"/>
            <a:endParaRPr lang="es-CL" sz="1400" dirty="0"/>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2681068"/>
            <a:ext cx="6267450" cy="1900060"/>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4985324"/>
            <a:ext cx="6267450" cy="1179980"/>
          </a:xfrm>
          <a:prstGeom prst="rect">
            <a:avLst/>
          </a:prstGeom>
        </p:spPr>
      </p:pic>
      <p:pic>
        <p:nvPicPr>
          <p:cNvPr id="14" name="1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4643983"/>
            <a:ext cx="6543675" cy="657225"/>
          </a:xfrm>
          <a:prstGeom prst="rect">
            <a:avLst/>
          </a:prstGeom>
        </p:spPr>
      </p:pic>
      <p:sp>
        <p:nvSpPr>
          <p:cNvPr id="11"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6" name="15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20" name="19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2339727"/>
            <a:ext cx="6543675" cy="657225"/>
          </a:xfrm>
          <a:prstGeom prst="rect">
            <a:avLst/>
          </a:prstGeom>
        </p:spPr>
      </p:pic>
      <p:sp>
        <p:nvSpPr>
          <p:cNvPr id="23" name="22 Rectángulo"/>
          <p:cNvSpPr/>
          <p:nvPr/>
        </p:nvSpPr>
        <p:spPr>
          <a:xfrm>
            <a:off x="1331640" y="2780928"/>
            <a:ext cx="6264696" cy="288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CuadroTexto"/>
          <p:cNvSpPr txBox="1"/>
          <p:nvPr/>
        </p:nvSpPr>
        <p:spPr>
          <a:xfrm>
            <a:off x="1547664" y="2420888"/>
            <a:ext cx="5976664" cy="2154436"/>
          </a:xfrm>
          <a:prstGeom prst="rect">
            <a:avLst/>
          </a:prstGeom>
          <a:noFill/>
        </p:spPr>
        <p:txBody>
          <a:bodyPr wrap="square" rtlCol="0">
            <a:spAutoFit/>
          </a:bodyPr>
          <a:lstStyle/>
          <a:p>
            <a:r>
              <a:rPr lang="en-US" sz="1400" b="1" dirty="0" smtClean="0"/>
              <a:t>How are chemical and kinetic energy related? Perform research to answer.  </a:t>
            </a:r>
            <a:endParaRPr lang="es-CL" sz="1400" dirty="0"/>
          </a:p>
          <a:p>
            <a:endParaRPr lang="en-US" sz="800" dirty="0" smtClean="0"/>
          </a:p>
          <a:p>
            <a:pPr algn="just"/>
            <a:r>
              <a:rPr lang="en-US" sz="1300" dirty="0" smtClean="0"/>
              <a:t>Students should find out that the c</a:t>
            </a:r>
            <a:r>
              <a:rPr lang="en-US" sz="1400" dirty="0" smtClean="0"/>
              <a:t>hemical energy is the potential amount of energy that atoms store when they create bounds to form molecules. If you add chemical energy and kinetic energy (energy of molecular motion), the total internal energy</a:t>
            </a:r>
            <a:r>
              <a:rPr lang="en-US" sz="1400" b="1" dirty="0" smtClean="0"/>
              <a:t> </a:t>
            </a:r>
            <a:r>
              <a:rPr lang="en-US" sz="1400" dirty="0" smtClean="0"/>
              <a:t>is obtained from the sum of both.  If the system is not heated or cooled its internal energy remains constant. Therefore, if you increase chemical energy, kinetic energy decreases and temperature falls. On the other hand, if chemical energy decreases, particles will move faster, and therefore temperature will rise.</a:t>
            </a:r>
            <a:endParaRPr lang="es-CL" sz="1300" dirty="0"/>
          </a:p>
        </p:txBody>
      </p:sp>
      <p:sp>
        <p:nvSpPr>
          <p:cNvPr id="26" name="25 Rectángulo"/>
          <p:cNvSpPr/>
          <p:nvPr/>
        </p:nvSpPr>
        <p:spPr>
          <a:xfrm>
            <a:off x="1331640" y="5157192"/>
            <a:ext cx="6264696" cy="216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CuadroTexto"/>
          <p:cNvSpPr txBox="1"/>
          <p:nvPr/>
        </p:nvSpPr>
        <p:spPr>
          <a:xfrm>
            <a:off x="1547664" y="4797152"/>
            <a:ext cx="5996982" cy="1384995"/>
          </a:xfrm>
          <a:prstGeom prst="rect">
            <a:avLst/>
          </a:prstGeom>
          <a:noFill/>
        </p:spPr>
        <p:txBody>
          <a:bodyPr wrap="square" rtlCol="0">
            <a:spAutoFit/>
          </a:bodyPr>
          <a:lstStyle/>
          <a:p>
            <a:r>
              <a:rPr lang="en-US" sz="1400" b="1" dirty="0" smtClean="0"/>
              <a:t>How could we observe endothermic and exothermic reactions simultaneously?</a:t>
            </a:r>
          </a:p>
          <a:p>
            <a:r>
              <a:rPr lang="en-US" sz="1400" b="1" dirty="0" smtClean="0"/>
              <a:t> </a:t>
            </a:r>
            <a:endParaRPr lang="es-CL" sz="1400" dirty="0" smtClean="0"/>
          </a:p>
          <a:p>
            <a:pPr algn="just"/>
            <a:r>
              <a:rPr lang="en-US" sz="1400" dirty="0" smtClean="0"/>
              <a:t>Students should relate chemical reactions to the absorption and release of heat from the environment. They should point out that they could couple two chemical reactions.  For example, an exothermic reaction that first releases heat which could then be used to start an endothermic reaction.</a:t>
            </a:r>
            <a:endParaRPr lang="es-CL" sz="1400" dirty="0"/>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8" name="7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3" y="2708920"/>
            <a:ext cx="5693492" cy="1077218"/>
          </a:xfrm>
          <a:prstGeom prst="rect">
            <a:avLst/>
          </a:prstGeom>
          <a:noFill/>
        </p:spPr>
        <p:txBody>
          <a:bodyPr wrap="square" rtlCol="0">
            <a:spAutoFit/>
          </a:bodyPr>
          <a:lstStyle/>
          <a:p>
            <a:pPr algn="just"/>
            <a:r>
              <a:rPr lang="en-US" sz="1600" dirty="0"/>
              <a:t>The purpose of this activity is to </a:t>
            </a:r>
            <a:r>
              <a:rPr lang="en-US" sz="1600" dirty="0" smtClean="0"/>
              <a:t>recognize chemical reactions as endothermic and exothermic. Students will then create </a:t>
            </a:r>
            <a:r>
              <a:rPr lang="en-US" sz="1600" dirty="0"/>
              <a:t>a hypothesis and proceed to test it using the </a:t>
            </a:r>
            <a:r>
              <a:rPr lang="en-US" sz="1600" dirty="0" err="1" smtClean="0"/>
              <a:t>Labidisc</a:t>
            </a:r>
            <a:r>
              <a:rPr lang="en-US" sz="1600" dirty="0" smtClean="0"/>
              <a:t> external temperature sensor.</a:t>
            </a:r>
            <a:endParaRPr lang="en-US" sz="1600" baseline="300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46696" y="2693238"/>
            <a:ext cx="6537672" cy="1815882"/>
          </a:xfrm>
          <a:prstGeom prst="rect">
            <a:avLst/>
          </a:prstGeom>
          <a:noFill/>
        </p:spPr>
        <p:txBody>
          <a:bodyPr wrap="square" rtlCol="0">
            <a:spAutoFit/>
          </a:bodyPr>
          <a:lstStyle/>
          <a:p>
            <a:pPr algn="just"/>
            <a:r>
              <a:rPr lang="en-US" sz="1400" dirty="0" smtClean="0"/>
              <a:t>We commonly observe a series of different physical reactions in the environment, such as ice melting, steam condensing to liquid water, the various ways of producing fire or a piece of rusted steel. Biochemical reactions are also present in nature, for example photosynthesis, whereby carbon dioxide is converted into sugars  using chemical and light energy to drive this process. Another example is the reaction of cell digestion governed by the metabolism. This process is related to the body’s materials synthesis and to other physiological activities: Transport of substances, muscle contraction and maintaining a constant body temperature. </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8" name="7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6" name="5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4910" y="4723315"/>
            <a:ext cx="6267450" cy="361870"/>
          </a:xfrm>
          <a:prstGeom prst="rect">
            <a:avLst/>
          </a:prstGeom>
        </p:spPr>
      </p:pic>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0597" y="4581128"/>
            <a:ext cx="428625" cy="438150"/>
          </a:xfrm>
          <a:prstGeom prst="rect">
            <a:avLst/>
          </a:prstGeom>
        </p:spPr>
      </p:pic>
      <p:sp>
        <p:nvSpPr>
          <p:cNvPr id="10" name="9 CuadroTexto"/>
          <p:cNvSpPr txBox="1"/>
          <p:nvPr/>
        </p:nvSpPr>
        <p:spPr>
          <a:xfrm>
            <a:off x="1763688" y="4725144"/>
            <a:ext cx="5287281" cy="523220"/>
          </a:xfrm>
          <a:prstGeom prst="rect">
            <a:avLst/>
          </a:prstGeom>
          <a:noFill/>
        </p:spPr>
        <p:txBody>
          <a:bodyPr wrap="none" rtlCol="0">
            <a:spAutoFit/>
          </a:bodyPr>
          <a:lstStyle/>
          <a:p>
            <a:r>
              <a:rPr lang="es-CL" sz="1400" b="1" dirty="0" err="1" smtClean="0"/>
              <a:t>What</a:t>
            </a:r>
            <a:r>
              <a:rPr lang="es-CL" sz="1400" b="1" dirty="0" smtClean="0"/>
              <a:t> </a:t>
            </a:r>
            <a:r>
              <a:rPr lang="es-CL" sz="1400" b="1" dirty="0" err="1" smtClean="0"/>
              <a:t>could</a:t>
            </a:r>
            <a:r>
              <a:rPr lang="es-CL" sz="1400" b="1" dirty="0" smtClean="0"/>
              <a:t> be a </a:t>
            </a:r>
            <a:r>
              <a:rPr lang="es-CL" sz="1400" b="1" dirty="0" err="1" smtClean="0"/>
              <a:t>common</a:t>
            </a:r>
            <a:r>
              <a:rPr lang="es-CL" sz="1400" b="1" dirty="0" smtClean="0"/>
              <a:t> cause of </a:t>
            </a:r>
            <a:r>
              <a:rPr lang="es-CL" sz="1400" b="1" dirty="0" err="1" smtClean="0"/>
              <a:t>such</a:t>
            </a:r>
            <a:r>
              <a:rPr lang="es-CL" sz="1400" b="1" dirty="0" smtClean="0"/>
              <a:t> </a:t>
            </a:r>
            <a:r>
              <a:rPr lang="es-CL" sz="1400" b="1" dirty="0" err="1" smtClean="0"/>
              <a:t>physical</a:t>
            </a:r>
            <a:r>
              <a:rPr lang="es-CL" sz="1400" b="1" dirty="0" smtClean="0"/>
              <a:t> </a:t>
            </a:r>
            <a:r>
              <a:rPr lang="es-CL" sz="1400" b="1" dirty="0" err="1" smtClean="0"/>
              <a:t>everyday</a:t>
            </a:r>
            <a:r>
              <a:rPr lang="es-CL" sz="1400" b="1" dirty="0" smtClean="0"/>
              <a:t> </a:t>
            </a:r>
            <a:r>
              <a:rPr lang="es-CL" sz="1400" b="1" dirty="0" err="1" smtClean="0"/>
              <a:t>reactions</a:t>
            </a:r>
            <a:r>
              <a:rPr lang="es-CL" sz="1400" b="1" dirty="0" smtClean="0"/>
              <a:t>?</a:t>
            </a:r>
            <a:endParaRPr lang="es-CL" sz="1400" dirty="0"/>
          </a:p>
          <a:p>
            <a:endParaRPr lang="es-CL" sz="1400" dirty="0"/>
          </a:p>
        </p:txBody>
      </p:sp>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0" y="2922103"/>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7" y="2779917"/>
            <a:ext cx="428625" cy="438150"/>
          </a:xfrm>
          <a:prstGeom prst="rect">
            <a:avLst/>
          </a:prstGeom>
        </p:spPr>
      </p:pic>
      <p:sp>
        <p:nvSpPr>
          <p:cNvPr id="17" name="16 CuadroTexto"/>
          <p:cNvSpPr txBox="1"/>
          <p:nvPr/>
        </p:nvSpPr>
        <p:spPr>
          <a:xfrm>
            <a:off x="1835696" y="3645024"/>
            <a:ext cx="6048672" cy="707886"/>
          </a:xfrm>
          <a:prstGeom prst="rect">
            <a:avLst/>
          </a:prstGeom>
          <a:noFill/>
        </p:spPr>
        <p:txBody>
          <a:bodyPr wrap="square" rtlCol="0">
            <a:spAutoFit/>
          </a:bodyPr>
          <a:lstStyle/>
          <a:p>
            <a:endParaRPr lang="en-US" sz="1200" dirty="0" smtClean="0"/>
          </a:p>
          <a:p>
            <a:pPr algn="just"/>
            <a:r>
              <a:rPr lang="en-US" sz="1400" dirty="0" smtClean="0">
                <a:solidFill>
                  <a:schemeClr val="accent1"/>
                </a:solidFill>
              </a:rPr>
              <a:t>Carry </a:t>
            </a:r>
            <a:r>
              <a:rPr lang="en-US" sz="1400" dirty="0">
                <a:solidFill>
                  <a:schemeClr val="accent1"/>
                </a:solidFill>
              </a:rPr>
              <a:t>out the experiment activity with your class so that at the end you’ll be able to answer the following question: </a:t>
            </a:r>
            <a:r>
              <a:rPr lang="en-US" sz="1400" dirty="0" smtClean="0">
                <a:solidFill>
                  <a:schemeClr val="accent1"/>
                </a:solidFill>
              </a:rPr>
              <a:t> </a:t>
            </a:r>
            <a:endParaRPr lang="es-CL" sz="1400" dirty="0">
              <a:solidFill>
                <a:schemeClr val="accent1"/>
              </a:solidFill>
            </a:endParaRPr>
          </a:p>
        </p:txBody>
      </p:sp>
      <p:pic>
        <p:nvPicPr>
          <p:cNvPr id="18" name="1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69" y="4648974"/>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4506788"/>
            <a:ext cx="428625" cy="438150"/>
          </a:xfrm>
          <a:prstGeom prst="rect">
            <a:avLst/>
          </a:prstGeom>
        </p:spPr>
      </p:pic>
      <p:sp>
        <p:nvSpPr>
          <p:cNvPr id="20" name="19 CuadroTexto"/>
          <p:cNvSpPr txBox="1"/>
          <p:nvPr/>
        </p:nvSpPr>
        <p:spPr>
          <a:xfrm>
            <a:off x="1835696" y="4722812"/>
            <a:ext cx="6120680" cy="307777"/>
          </a:xfrm>
          <a:prstGeom prst="rect">
            <a:avLst/>
          </a:prstGeom>
          <a:noFill/>
        </p:spPr>
        <p:txBody>
          <a:bodyPr wrap="square" rtlCol="0">
            <a:spAutoFit/>
          </a:bodyPr>
          <a:lstStyle/>
          <a:p>
            <a:r>
              <a:rPr lang="en-US" sz="1400" b="1" dirty="0" smtClean="0"/>
              <a:t>Do chemical reactions release or absorb energy into or from the environment?</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22" name="21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
        <p:nvSpPr>
          <p:cNvPr id="25" name="24 CuadroTexto"/>
          <p:cNvSpPr txBox="1"/>
          <p:nvPr/>
        </p:nvSpPr>
        <p:spPr>
          <a:xfrm>
            <a:off x="1835696" y="2996952"/>
            <a:ext cx="6048672" cy="523220"/>
          </a:xfrm>
          <a:prstGeom prst="rect">
            <a:avLst/>
          </a:prstGeom>
          <a:noFill/>
        </p:spPr>
        <p:txBody>
          <a:bodyPr wrap="square" rtlCol="0">
            <a:spAutoFit/>
          </a:bodyPr>
          <a:lstStyle/>
          <a:p>
            <a:r>
              <a:rPr lang="en-US" sz="1400" b="1" dirty="0" smtClean="0"/>
              <a:t>Which of the previously mentioned chemical reactions need energy to transform their matter? Which of them release energy? Try to explain.  </a:t>
            </a:r>
            <a:endParaRPr lang="es-CL" sz="1400" dirty="0"/>
          </a:p>
        </p:txBody>
      </p:sp>
    </p:spTree>
    <p:extLst>
      <p:ext uri="{BB962C8B-B14F-4D97-AF65-F5344CB8AC3E}">
        <p14:creationId xmlns=""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2420888"/>
            <a:ext cx="2800350" cy="323850"/>
          </a:xfrm>
          <a:prstGeom prst="rect">
            <a:avLst/>
          </a:prstGeom>
        </p:spPr>
      </p:pic>
      <p:sp>
        <p:nvSpPr>
          <p:cNvPr id="10" name="2 Subtítulo"/>
          <p:cNvSpPr txBox="1">
            <a:spLocks/>
          </p:cNvSpPr>
          <p:nvPr/>
        </p:nvSpPr>
        <p:spPr>
          <a:xfrm>
            <a:off x="1555626" y="2509501"/>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403648" y="2996952"/>
            <a:ext cx="3096344" cy="3539430"/>
          </a:xfrm>
          <a:prstGeom prst="rect">
            <a:avLst/>
          </a:prstGeom>
          <a:noFill/>
        </p:spPr>
        <p:txBody>
          <a:bodyPr wrap="square" rtlCol="0">
            <a:spAutoFit/>
          </a:bodyPr>
          <a:lstStyle/>
          <a:p>
            <a:pPr algn="just"/>
            <a:r>
              <a:rPr lang="en-US" sz="1400" dirty="0" smtClean="0"/>
              <a:t>Chemical reactions need or release energy, generally heat energy. This is the reason why we define reactions as endothermic or exothermic. The word endothermic describes a process in which the system absorbs heat. Therefore, the reaction creates products of higher energy levels than the reactants and its surroundings get colder. In contrast, exothermic processes are characterized by lower energy products than reactants, with temperature increases in the environment. </a:t>
            </a:r>
          </a:p>
          <a:p>
            <a:endParaRPr lang="en-US" sz="1400" dirty="0" smtClean="0"/>
          </a:p>
          <a:p>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3" name="12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11" name="10 Imagen" descr="grafico.jpg"/>
          <p:cNvPicPr>
            <a:picLocks noChangeAspect="1"/>
          </p:cNvPicPr>
          <p:nvPr/>
        </p:nvPicPr>
        <p:blipFill>
          <a:blip r:embed="rId3" cstate="print"/>
          <a:srcRect l="8239" r="9374" b="3991"/>
          <a:stretch>
            <a:fillRect/>
          </a:stretch>
        </p:blipFill>
        <p:spPr>
          <a:xfrm>
            <a:off x="4572000" y="2708920"/>
            <a:ext cx="3741835" cy="3600400"/>
          </a:xfrm>
          <a:prstGeom prst="rect">
            <a:avLst/>
          </a:prstGeom>
        </p:spPr>
      </p:pic>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2564904"/>
            <a:ext cx="6267450" cy="864096"/>
          </a:xfrm>
          <a:prstGeom prst="rect">
            <a:avLst/>
          </a:prstGeom>
        </p:spPr>
      </p:pic>
      <p:sp>
        <p:nvSpPr>
          <p:cNvPr id="14" name="13 CuadroTexto"/>
          <p:cNvSpPr txBox="1"/>
          <p:nvPr/>
        </p:nvSpPr>
        <p:spPr>
          <a:xfrm>
            <a:off x="1691680" y="2782282"/>
            <a:ext cx="6192687" cy="502702"/>
          </a:xfrm>
          <a:prstGeom prst="rect">
            <a:avLst/>
          </a:prstGeom>
          <a:noFill/>
        </p:spPr>
        <p:txBody>
          <a:bodyPr wrap="square" rtlCol="0">
            <a:spAutoFit/>
          </a:bodyPr>
          <a:lstStyle/>
          <a:p>
            <a:pPr algn="just"/>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859218"/>
            <a:ext cx="6267450" cy="649902"/>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3717032"/>
            <a:ext cx="428625" cy="438150"/>
          </a:xfrm>
          <a:prstGeom prst="rect">
            <a:avLst/>
          </a:prstGeom>
        </p:spPr>
      </p:pic>
      <p:sp>
        <p:nvSpPr>
          <p:cNvPr id="17" name="16 CuadroTexto"/>
          <p:cNvSpPr txBox="1"/>
          <p:nvPr/>
        </p:nvSpPr>
        <p:spPr>
          <a:xfrm>
            <a:off x="1763688" y="3913892"/>
            <a:ext cx="6120680" cy="523220"/>
          </a:xfrm>
          <a:prstGeom prst="rect">
            <a:avLst/>
          </a:prstGeom>
          <a:noFill/>
        </p:spPr>
        <p:txBody>
          <a:bodyPr wrap="square" rtlCol="0">
            <a:spAutoFit/>
          </a:bodyPr>
          <a:lstStyle/>
          <a:p>
            <a:pPr algn="just"/>
            <a:r>
              <a:rPr lang="en-US" sz="1400" b="1" dirty="0" smtClean="0"/>
              <a:t>If you measure the temperature of both endothermic and exothermic reactions, what results do you expect to find? </a:t>
            </a:r>
            <a:endParaRPr lang="es-CL" sz="1400" dirty="0"/>
          </a:p>
        </p:txBody>
      </p:sp>
      <p:sp>
        <p:nvSpPr>
          <p:cNvPr id="18"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19" name="18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3830"/>
            <a:ext cx="6983964" cy="1077218"/>
          </a:xfrm>
          <a:prstGeom prst="rect">
            <a:avLst/>
          </a:prstGeom>
          <a:noFill/>
        </p:spPr>
        <p:txBody>
          <a:bodyPr wrap="square" rtlCol="0">
            <a:spAutoFit/>
          </a:bodyPr>
          <a:lstStyle/>
          <a:p>
            <a:pPr algn="just"/>
            <a:r>
              <a:rPr lang="en-US" sz="1600" dirty="0" smtClean="0"/>
              <a:t>Students will measure the temperature of two ongoing reactions: (1) Acetic acid (vinegar) / Sodium bicarbonate and (2) Water / hydrochloric acid (</a:t>
            </a:r>
            <a:r>
              <a:rPr lang="en-US" sz="1600" dirty="0" err="1" smtClean="0"/>
              <a:t>HCl</a:t>
            </a:r>
            <a:r>
              <a:rPr lang="en-US" sz="1600" dirty="0" smtClean="0"/>
              <a:t>), using the </a:t>
            </a:r>
            <a:r>
              <a:rPr lang="en-US" sz="1600" dirty="0" err="1" smtClean="0"/>
              <a:t>Labdisc</a:t>
            </a:r>
            <a:r>
              <a:rPr lang="en-US" sz="1600" dirty="0" smtClean="0"/>
              <a:t> external temperature probe. They will identify which of them release or absorb heat energy from the environment. </a:t>
            </a:r>
            <a:endParaRPr lang="es-CL" sz="1600" dirty="0"/>
          </a:p>
        </p:txBody>
      </p:sp>
      <p:sp>
        <p:nvSpPr>
          <p:cNvPr id="7"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8" name="7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1259632" y="2503913"/>
            <a:ext cx="2808312" cy="3000821"/>
          </a:xfrm>
          <a:prstGeom prst="rect">
            <a:avLst/>
          </a:prstGeom>
          <a:noFill/>
        </p:spPr>
        <p:txBody>
          <a:bodyPr wrap="square" rtlCol="0">
            <a:spAutoFit/>
          </a:bodyPr>
          <a:lstStyle/>
          <a:p>
            <a:pPr lvl="0">
              <a:lnSpc>
                <a:spcPct val="150000"/>
              </a:lnSpc>
            </a:pPr>
            <a:r>
              <a:rPr lang="en-US" dirty="0" err="1" smtClean="0"/>
              <a:t>Labdisc</a:t>
            </a:r>
            <a:r>
              <a:rPr lang="en-US" dirty="0" smtClean="0"/>
              <a:t> </a:t>
            </a:r>
            <a:r>
              <a:rPr lang="en-US" dirty="0" err="1" smtClean="0"/>
              <a:t>Gensci</a:t>
            </a:r>
            <a:endParaRPr lang="es-CL" dirty="0"/>
          </a:p>
          <a:p>
            <a:pPr lvl="0">
              <a:lnSpc>
                <a:spcPct val="150000"/>
              </a:lnSpc>
            </a:pPr>
            <a:r>
              <a:rPr lang="es-CL" dirty="0" err="1" smtClean="0"/>
              <a:t>Temperature</a:t>
            </a:r>
            <a:r>
              <a:rPr lang="es-CL" dirty="0" smtClean="0"/>
              <a:t> </a:t>
            </a:r>
            <a:r>
              <a:rPr lang="es-CL" dirty="0" err="1" smtClean="0"/>
              <a:t>probe</a:t>
            </a:r>
            <a:endParaRPr lang="es-CL" dirty="0" smtClean="0"/>
          </a:p>
          <a:p>
            <a:pPr lvl="0">
              <a:lnSpc>
                <a:spcPct val="150000"/>
              </a:lnSpc>
            </a:pPr>
            <a:r>
              <a:rPr lang="es-CL" dirty="0" smtClean="0"/>
              <a:t>2 </a:t>
            </a:r>
            <a:r>
              <a:rPr lang="es-CL" dirty="0" err="1" smtClean="0"/>
              <a:t>Polystyrene</a:t>
            </a:r>
            <a:r>
              <a:rPr lang="es-CL" dirty="0" smtClean="0"/>
              <a:t> cups</a:t>
            </a:r>
          </a:p>
          <a:p>
            <a:pPr lvl="0">
              <a:lnSpc>
                <a:spcPct val="150000"/>
              </a:lnSpc>
            </a:pPr>
            <a:r>
              <a:rPr lang="en-US" dirty="0" smtClean="0"/>
              <a:t>Hydrochloric acid (0.1 M)</a:t>
            </a:r>
            <a:endParaRPr lang="es-CL" dirty="0"/>
          </a:p>
          <a:p>
            <a:pPr lvl="0">
              <a:lnSpc>
                <a:spcPct val="150000"/>
              </a:lnSpc>
            </a:pPr>
            <a:r>
              <a:rPr lang="es-CL" dirty="0" err="1" smtClean="0"/>
              <a:t>Acetic</a:t>
            </a:r>
            <a:r>
              <a:rPr lang="es-CL" dirty="0" smtClean="0"/>
              <a:t> </a:t>
            </a:r>
            <a:r>
              <a:rPr lang="es-CL" dirty="0" err="1" smtClean="0"/>
              <a:t>acid</a:t>
            </a:r>
            <a:endParaRPr lang="es-CL" dirty="0"/>
          </a:p>
          <a:p>
            <a:pPr>
              <a:lnSpc>
                <a:spcPct val="150000"/>
              </a:lnSpc>
            </a:pPr>
            <a:r>
              <a:rPr lang="es-CL" dirty="0" err="1" smtClean="0"/>
              <a:t>Sodium</a:t>
            </a:r>
            <a:r>
              <a:rPr lang="es-CL" dirty="0" smtClean="0"/>
              <a:t> </a:t>
            </a:r>
            <a:r>
              <a:rPr lang="es-CL" dirty="0" err="1" smtClean="0"/>
              <a:t>bicarbonate</a:t>
            </a:r>
            <a:endParaRPr lang="es-CL" dirty="0" smtClean="0"/>
          </a:p>
          <a:p>
            <a:pPr>
              <a:lnSpc>
                <a:spcPct val="150000"/>
              </a:lnSpc>
            </a:pPr>
            <a:r>
              <a:rPr lang="es-CL" dirty="0" err="1" smtClean="0"/>
              <a:t>Water</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3"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24" name="23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pic>
        <p:nvPicPr>
          <p:cNvPr id="2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7608" y="2647929"/>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7632" y="3079977"/>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07632" y="3512025"/>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6" cstate="print"/>
          <a:srcRect/>
          <a:stretch>
            <a:fillRect/>
          </a:stretch>
        </p:blipFill>
        <p:spPr bwMode="auto">
          <a:xfrm>
            <a:off x="1007632" y="3897080"/>
            <a:ext cx="252000" cy="252000"/>
          </a:xfrm>
          <a:prstGeom prst="rect">
            <a:avLst/>
          </a:prstGeom>
          <a:noFill/>
          <a:ln w="9525">
            <a:noFill/>
            <a:miter lim="800000"/>
            <a:headEnd/>
            <a:tailEnd/>
          </a:ln>
        </p:spPr>
      </p:pic>
      <p:pic>
        <p:nvPicPr>
          <p:cNvPr id="41" name="Picture 5"/>
          <p:cNvPicPr>
            <a:picLocks noChangeAspect="1" noChangeArrowheads="1"/>
          </p:cNvPicPr>
          <p:nvPr/>
        </p:nvPicPr>
        <p:blipFill>
          <a:blip r:embed="rId6" cstate="print"/>
          <a:srcRect/>
          <a:stretch>
            <a:fillRect/>
          </a:stretch>
        </p:blipFill>
        <p:spPr bwMode="auto">
          <a:xfrm>
            <a:off x="1007608" y="4689168"/>
            <a:ext cx="252000" cy="252000"/>
          </a:xfrm>
          <a:prstGeom prst="rect">
            <a:avLst/>
          </a:prstGeom>
          <a:noFill/>
          <a:ln w="9525">
            <a:noFill/>
            <a:miter lim="800000"/>
            <a:headEnd/>
            <a:tailEnd/>
          </a:ln>
        </p:spPr>
      </p:pic>
      <p:pic>
        <p:nvPicPr>
          <p:cNvPr id="42" name="Picture 6"/>
          <p:cNvPicPr>
            <a:picLocks noChangeAspect="1" noChangeArrowheads="1"/>
          </p:cNvPicPr>
          <p:nvPr/>
        </p:nvPicPr>
        <p:blipFill>
          <a:blip r:embed="rId6" cstate="print"/>
          <a:srcRect/>
          <a:stretch>
            <a:fillRect/>
          </a:stretch>
        </p:blipFill>
        <p:spPr bwMode="auto">
          <a:xfrm>
            <a:off x="1007632" y="4293096"/>
            <a:ext cx="252000" cy="252000"/>
          </a:xfrm>
          <a:prstGeom prst="rect">
            <a:avLst/>
          </a:prstGeom>
          <a:noFill/>
          <a:ln w="9525">
            <a:noFill/>
            <a:miter lim="800000"/>
            <a:headEnd/>
            <a:tailEnd/>
          </a:ln>
        </p:spPr>
      </p:pic>
      <p:pic>
        <p:nvPicPr>
          <p:cNvPr id="43" name="Picture 5"/>
          <p:cNvPicPr>
            <a:picLocks noChangeAspect="1" noChangeArrowheads="1"/>
          </p:cNvPicPr>
          <p:nvPr/>
        </p:nvPicPr>
        <p:blipFill>
          <a:blip r:embed="rId6" cstate="print"/>
          <a:srcRect/>
          <a:stretch>
            <a:fillRect/>
          </a:stretch>
        </p:blipFill>
        <p:spPr bwMode="auto">
          <a:xfrm>
            <a:off x="1007632" y="5121216"/>
            <a:ext cx="252000" cy="252000"/>
          </a:xfrm>
          <a:prstGeom prst="rect">
            <a:avLst/>
          </a:prstGeom>
          <a:noFill/>
          <a:ln w="9525">
            <a:noFill/>
            <a:miter lim="800000"/>
            <a:headEnd/>
            <a:tailEnd/>
          </a:ln>
        </p:spPr>
      </p:pic>
      <p:pic>
        <p:nvPicPr>
          <p:cNvPr id="44"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88024" y="2564904"/>
            <a:ext cx="1280153" cy="1377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r="25435" b="28769"/>
          <a:stretch/>
        </p:blipFill>
        <p:spPr bwMode="auto">
          <a:xfrm>
            <a:off x="6660232" y="2276872"/>
            <a:ext cx="1942034" cy="2034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3" name="Picture 1"/>
          <p:cNvPicPr>
            <a:picLocks noChangeAspect="1" noChangeArrowheads="1"/>
          </p:cNvPicPr>
          <p:nvPr/>
        </p:nvPicPr>
        <p:blipFill>
          <a:blip r:embed="rId9" cstate="print"/>
          <a:srcRect/>
          <a:stretch>
            <a:fillRect/>
          </a:stretch>
        </p:blipFill>
        <p:spPr bwMode="auto">
          <a:xfrm>
            <a:off x="4644008" y="4437112"/>
            <a:ext cx="1574981" cy="1870720"/>
          </a:xfrm>
          <a:prstGeom prst="rect">
            <a:avLst/>
          </a:prstGeom>
          <a:noFill/>
          <a:ln w="9525">
            <a:noFill/>
            <a:miter lim="800000"/>
            <a:headEnd/>
            <a:tailEnd/>
          </a:ln>
        </p:spPr>
      </p:pic>
      <p:pic>
        <p:nvPicPr>
          <p:cNvPr id="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6216" y="2348880"/>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5976" y="2348880"/>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27984" y="4221088"/>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840760" cy="3277820"/>
          </a:xfrm>
          <a:prstGeom prst="rect">
            <a:avLst/>
          </a:prstGeom>
          <a:noFill/>
        </p:spPr>
        <p:txBody>
          <a:bodyPr wrap="square" rtlCol="0">
            <a:spAutoFit/>
          </a:bodyPr>
          <a:lstStyle/>
          <a:p>
            <a:r>
              <a:rPr lang="en-US" sz="1600" dirty="0"/>
              <a:t>To collect measurements with the </a:t>
            </a:r>
            <a:r>
              <a:rPr lang="en-US" sz="1600" dirty="0" smtClean="0"/>
              <a:t>external temperature sensor</a:t>
            </a:r>
            <a:r>
              <a:rPr lang="en-US" sz="1600" dirty="0"/>
              <a:t>, the </a:t>
            </a:r>
            <a:r>
              <a:rPr lang="en-US" sz="1600" dirty="0" err="1"/>
              <a:t>Labdisc</a:t>
            </a:r>
            <a:r>
              <a:rPr lang="en-US" sz="1600" dirty="0"/>
              <a:t> must be configured according to the following steps:</a:t>
            </a:r>
            <a:endParaRPr lang="es-CL" sz="1600" dirty="0"/>
          </a:p>
          <a:p>
            <a:r>
              <a:rPr lang="en-US" sz="1600" dirty="0"/>
              <a:t> </a:t>
            </a:r>
            <a:endParaRPr lang="en-US" sz="1600" dirty="0" smtClean="0"/>
          </a:p>
          <a:p>
            <a:endParaRPr lang="es-CL" sz="1600" dirty="0"/>
          </a:p>
          <a:p>
            <a:pPr lvl="0"/>
            <a:r>
              <a:rPr lang="en-US" sz="1600" dirty="0"/>
              <a:t>Open the </a:t>
            </a:r>
            <a:r>
              <a:rPr lang="en-US" sz="1600" dirty="0" err="1"/>
              <a:t>GlobiLab</a:t>
            </a:r>
            <a:r>
              <a:rPr lang="en-US" sz="1600" dirty="0"/>
              <a:t> software and turn on the </a:t>
            </a:r>
            <a:r>
              <a:rPr lang="en-US" sz="1600" dirty="0" err="1" smtClean="0"/>
              <a:t>Labdisc</a:t>
            </a:r>
            <a:r>
              <a:rPr lang="en-US" sz="1600" dirty="0" smtClean="0"/>
              <a:t>.</a:t>
            </a:r>
          </a:p>
          <a:p>
            <a:pPr lvl="0"/>
            <a:endParaRPr lang="es-CL" sz="1600" dirty="0"/>
          </a:p>
          <a:p>
            <a:pPr lvl="0" algn="just"/>
            <a:r>
              <a:rPr lang="en-US" sz="1600" dirty="0"/>
              <a:t>Click on the Bluetooth icon in the bottom right corner of the </a:t>
            </a:r>
            <a:r>
              <a:rPr lang="en-US" sz="1600" dirty="0" err="1"/>
              <a:t>GlobiLab</a:t>
            </a:r>
            <a:r>
              <a:rPr lang="en-US" sz="1600" dirty="0"/>
              <a:t> screen. Select the </a:t>
            </a:r>
            <a:r>
              <a:rPr lang="en-US" sz="1600" dirty="0" err="1"/>
              <a:t>Labdisc</a:t>
            </a:r>
            <a:r>
              <a:rPr lang="en-US" sz="1600" dirty="0"/>
              <a:t> you are using currently. Once the </a:t>
            </a:r>
            <a:r>
              <a:rPr lang="en-US" sz="1600" dirty="0" err="1"/>
              <a:t>Labdisc</a:t>
            </a:r>
            <a:r>
              <a:rPr lang="en-US" sz="1600" dirty="0"/>
              <a:t> has been recognized by the software, the icon will change from a grey to blue </a:t>
            </a:r>
            <a:r>
              <a:rPr lang="en-US" sz="1600" dirty="0" smtClean="0"/>
              <a:t>color</a:t>
            </a:r>
            <a:r>
              <a:rPr lang="es-CL" sz="1600" dirty="0" smtClean="0"/>
              <a:t>              .            </a:t>
            </a:r>
          </a:p>
          <a:p>
            <a:pPr lvl="0" algn="just"/>
            <a:r>
              <a:rPr lang="en-US" sz="1600" dirty="0" smtClean="0"/>
              <a:t>If </a:t>
            </a:r>
            <a:r>
              <a:rPr lang="en-US" sz="1600" dirty="0"/>
              <a:t>you prefer a USB connection follow the previous instruction clicking on the USB icon. You </a:t>
            </a:r>
            <a:r>
              <a:rPr lang="en-US" sz="1600" dirty="0" smtClean="0"/>
              <a:t> will  </a:t>
            </a:r>
            <a:r>
              <a:rPr lang="en-US" sz="1600" dirty="0"/>
              <a:t>see </a:t>
            </a:r>
            <a:r>
              <a:rPr lang="en-US" sz="1600" dirty="0" smtClean="0"/>
              <a:t> the  same  color  change  </a:t>
            </a:r>
            <a:r>
              <a:rPr lang="en-US" sz="1600" dirty="0"/>
              <a:t>when </a:t>
            </a:r>
            <a:r>
              <a:rPr lang="en-US" sz="1600" dirty="0" smtClean="0"/>
              <a:t> the </a:t>
            </a:r>
            <a:r>
              <a:rPr lang="en-US" sz="1600" dirty="0" err="1" smtClean="0"/>
              <a:t>Labdisc</a:t>
            </a:r>
            <a:r>
              <a:rPr lang="en-US" sz="1600" dirty="0" smtClean="0"/>
              <a:t> </a:t>
            </a:r>
            <a:r>
              <a:rPr lang="en-US" sz="1600" dirty="0"/>
              <a:t>is </a:t>
            </a:r>
            <a:r>
              <a:rPr lang="en-US" sz="1600" dirty="0" smtClean="0"/>
              <a:t>recognized</a:t>
            </a:r>
            <a:br>
              <a:rPr lang="en-US" sz="1600" dirty="0" smtClean="0"/>
            </a:br>
            <a:r>
              <a:rPr lang="en-US" sz="1600" dirty="0" smtClean="0"/>
              <a:t>              .                      </a:t>
            </a:r>
            <a:r>
              <a:rPr lang="es-CL" sz="1600" dirty="0" smtClean="0"/>
              <a:t> </a:t>
            </a:r>
            <a:endParaRPr lang="es-CL" sz="1600" dirty="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06707" y="4689168"/>
            <a:ext cx="613565" cy="252000"/>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9632" y="5445224"/>
            <a:ext cx="613565" cy="252000"/>
          </a:xfrm>
          <a:prstGeom prst="rect">
            <a:avLst/>
          </a:prstGeom>
        </p:spPr>
      </p:pic>
      <p:sp>
        <p:nvSpPr>
          <p:cNvPr id="19" name="2 Subtítulo"/>
          <p:cNvSpPr txBox="1">
            <a:spLocks/>
          </p:cNvSpPr>
          <p:nvPr/>
        </p:nvSpPr>
        <p:spPr>
          <a:xfrm>
            <a:off x="5508104"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cs typeface="Calibri" pitchFamily="34" charset="0"/>
              </a:rPr>
              <a:t>Endothermic</a:t>
            </a:r>
            <a:r>
              <a:rPr lang="es-ES_tradnl" sz="2400" b="1" baseline="30000" dirty="0" smtClean="0">
                <a:solidFill>
                  <a:schemeClr val="bg1"/>
                </a:solidFill>
                <a:latin typeface="+mj-lt"/>
                <a:cs typeface="Calibri" pitchFamily="34" charset="0"/>
              </a:rPr>
              <a:t> and </a:t>
            </a:r>
            <a:r>
              <a:rPr lang="es-ES_tradnl" sz="2400" b="1" baseline="30000" dirty="0" err="1" smtClean="0">
                <a:solidFill>
                  <a:schemeClr val="bg1"/>
                </a:solidFill>
                <a:latin typeface="+mj-lt"/>
                <a:cs typeface="Calibri" pitchFamily="34" charset="0"/>
              </a:rPr>
              <a:t>exothermic</a:t>
            </a:r>
            <a:r>
              <a:rPr lang="es-ES_tradnl" sz="2400" b="1" baseline="30000" dirty="0" smtClean="0">
                <a:solidFill>
                  <a:schemeClr val="bg1"/>
                </a:solidFill>
                <a:latin typeface="+mj-lt"/>
                <a:cs typeface="Calibri" pitchFamily="34" charset="0"/>
              </a:rPr>
              <a:t> </a:t>
            </a:r>
            <a:r>
              <a:rPr lang="es-ES_tradnl" sz="2400" b="1" baseline="30000" dirty="0" err="1" smtClean="0">
                <a:solidFill>
                  <a:schemeClr val="bg1"/>
                </a:solidFill>
                <a:latin typeface="+mj-lt"/>
                <a:cs typeface="Calibri" pitchFamily="34" charset="0"/>
              </a:rPr>
              <a:t>reactions</a:t>
            </a:r>
            <a:endParaRPr lang="es-ES_tradnl" sz="2400" b="1" baseline="30000" dirty="0">
              <a:solidFill>
                <a:schemeClr val="bg1"/>
              </a:solidFill>
              <a:latin typeface="+mj-lt"/>
              <a:cs typeface="Calibri" pitchFamily="34" charset="0"/>
            </a:endParaRPr>
          </a:p>
        </p:txBody>
      </p:sp>
      <p:sp>
        <p:nvSpPr>
          <p:cNvPr id="20" name="19 CuadroTexto"/>
          <p:cNvSpPr txBox="1"/>
          <p:nvPr/>
        </p:nvSpPr>
        <p:spPr>
          <a:xfrm>
            <a:off x="5508104" y="1389722"/>
            <a:ext cx="3333970" cy="415498"/>
          </a:xfrm>
          <a:prstGeom prst="rect">
            <a:avLst/>
          </a:prstGeom>
          <a:noFill/>
        </p:spPr>
        <p:txBody>
          <a:bodyPr wrap="square" rtlCol="0" anchor="b">
            <a:spAutoFit/>
          </a:bodyPr>
          <a:lstStyle/>
          <a:p>
            <a:pPr algn="just"/>
            <a:r>
              <a:rPr lang="en-US" sz="1050" dirty="0" smtClean="0">
                <a:solidFill>
                  <a:schemeClr val="bg1">
                    <a:lumMod val="50000"/>
                  </a:schemeClr>
                </a:solidFill>
              </a:rPr>
              <a:t>Performing different measurements to examine which reactions release or consume heat.</a:t>
            </a:r>
            <a:endParaRPr lang="es-CL" sz="1050" dirty="0">
              <a:solidFill>
                <a:schemeClr val="bg1">
                  <a:lumMod val="50000"/>
                </a:schemeClr>
              </a:solidFill>
            </a:endParaRPr>
          </a:p>
        </p:txBody>
      </p:sp>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5165</TotalTime>
  <Words>1338</Words>
  <Application>Microsoft Office PowerPoint</Application>
  <PresentationFormat>On-screen Show (4:3)</PresentationFormat>
  <Paragraphs>140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178</cp:revision>
  <dcterms:created xsi:type="dcterms:W3CDTF">2012-09-11T15:34:37Z</dcterms:created>
  <dcterms:modified xsi:type="dcterms:W3CDTF">2013-09-14T05:20:15Z</dcterms:modified>
</cp:coreProperties>
</file>